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6858000" cy="9906000" type="A4"/>
  <p:notesSz cx="6794500" cy="9931400"/>
  <p:defaultTextStyle>
    <a:defPPr>
      <a:defRPr lang="en-US"/>
    </a:defPPr>
    <a:lvl1pPr marL="0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1pPr>
    <a:lvl2pPr marL="435005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2pPr>
    <a:lvl3pPr marL="870009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3pPr>
    <a:lvl4pPr marL="1305014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4pPr>
    <a:lvl5pPr marL="1740019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5pPr>
    <a:lvl6pPr marL="2175024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6pPr>
    <a:lvl7pPr marL="2610028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7pPr>
    <a:lvl8pPr marL="3045032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8pPr>
    <a:lvl9pPr marL="3480036" algn="l" defTabSz="870009" rtl="0" eaLnBrk="1" latinLnBrk="0" hangingPunct="1">
      <a:defRPr sz="17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167FBEA9-369F-4101-AE6B-AE82A3567402}">
          <p14:sldIdLst>
            <p14:sldId id="277"/>
            <p14:sldId id="27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VE" initials="F" lastIdx="6" clrIdx="0">
    <p:extLst/>
  </p:cmAuthor>
  <p:cmAuthor id="2" name="Laura Warin" initials="LW" lastIdx="15" clrIdx="1">
    <p:extLst/>
  </p:cmAuthor>
  <p:cmAuthor id="3" name="adalmau" initials="ad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  <a:srgbClr val="F4ECDE"/>
    <a:srgbClr val="C3D69B"/>
    <a:srgbClr val="61C6F1"/>
    <a:srgbClr val="114152"/>
    <a:srgbClr val="1F7695"/>
    <a:srgbClr val="62C6F1"/>
    <a:srgbClr val="E6E6E6"/>
    <a:srgbClr val="F6AA39"/>
    <a:srgbClr val="EBE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3" autoAdjust="0"/>
    <p:restoredTop sz="94660"/>
  </p:normalViewPr>
  <p:slideViewPr>
    <p:cSldViewPr>
      <p:cViewPr>
        <p:scale>
          <a:sx n="210" d="100"/>
          <a:sy n="210" d="100"/>
        </p:scale>
        <p:origin x="-426" y="587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6570"/>
          </a:xfrm>
          <a:prstGeom prst="rect">
            <a:avLst/>
          </a:prstGeom>
        </p:spPr>
        <p:txBody>
          <a:bodyPr vert="horz" lIns="91572" tIns="45787" rIns="91572" bIns="457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1" y="1"/>
            <a:ext cx="2944813" cy="496570"/>
          </a:xfrm>
          <a:prstGeom prst="rect">
            <a:avLst/>
          </a:prstGeom>
        </p:spPr>
        <p:txBody>
          <a:bodyPr vert="horz" lIns="91572" tIns="45787" rIns="91572" bIns="45787" rtlCol="0"/>
          <a:lstStyle>
            <a:lvl1pPr algn="r">
              <a:defRPr sz="1200"/>
            </a:lvl1pPr>
          </a:lstStyle>
          <a:p>
            <a:fld id="{ADA4ED21-1706-4D4D-88FC-77164330CC2A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6125"/>
            <a:ext cx="25749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2" tIns="45787" rIns="91572" bIns="457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572" tIns="45787" rIns="91572" bIns="457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240"/>
            <a:ext cx="2944813" cy="496570"/>
          </a:xfrm>
          <a:prstGeom prst="rect">
            <a:avLst/>
          </a:prstGeom>
        </p:spPr>
        <p:txBody>
          <a:bodyPr vert="horz" lIns="91572" tIns="45787" rIns="91572" bIns="457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1" y="9433240"/>
            <a:ext cx="2944813" cy="496570"/>
          </a:xfrm>
          <a:prstGeom prst="rect">
            <a:avLst/>
          </a:prstGeom>
        </p:spPr>
        <p:txBody>
          <a:bodyPr vert="horz" lIns="91572" tIns="45787" rIns="91572" bIns="45787" rtlCol="0" anchor="b"/>
          <a:lstStyle>
            <a:lvl1pPr algn="r">
              <a:defRPr sz="1200"/>
            </a:lvl1pPr>
          </a:lstStyle>
          <a:p>
            <a:fld id="{C049E39F-59F3-4C7F-8D13-0A9802B7D8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2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1pPr>
    <a:lvl2pPr marL="435005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2pPr>
    <a:lvl3pPr marL="870009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3pPr>
    <a:lvl4pPr marL="1305014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4pPr>
    <a:lvl5pPr marL="1740019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5pPr>
    <a:lvl6pPr marL="2175024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6pPr>
    <a:lvl7pPr marL="2610028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7pPr>
    <a:lvl8pPr marL="3045032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8pPr>
    <a:lvl9pPr marL="3480036" algn="l" defTabSz="870009" rtl="0" eaLnBrk="1" latinLnBrk="0" hangingPunct="1">
      <a:defRPr sz="114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9E39F-59F3-4C7F-8D13-0A9802B7D83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4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9E39F-59F3-4C7F-8D13-0A9802B7D8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8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2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2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6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9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1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3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6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8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5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43351" y="598491"/>
            <a:ext cx="1223962" cy="127723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5" y="598491"/>
            <a:ext cx="3557587" cy="127723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7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2"/>
          </a:xfrm>
        </p:spPr>
        <p:txBody>
          <a:bodyPr anchor="t"/>
          <a:lstStyle>
            <a:lvl1pPr algn="l">
              <a:defRPr sz="378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6" y="4198587"/>
            <a:ext cx="5829300" cy="2166937"/>
          </a:xfrm>
        </p:spPr>
        <p:txBody>
          <a:bodyPr anchor="b"/>
          <a:lstStyle>
            <a:lvl1pPr marL="0" indent="0">
              <a:buNone/>
              <a:defRPr sz="1891">
                <a:solidFill>
                  <a:schemeClr val="tx1">
                    <a:tint val="75000"/>
                  </a:schemeClr>
                </a:solidFill>
              </a:defRPr>
            </a:lvl1pPr>
            <a:lvl2pPr marL="432308" indent="0">
              <a:buNone/>
              <a:defRPr sz="1702">
                <a:solidFill>
                  <a:schemeClr val="tx1">
                    <a:tint val="75000"/>
                  </a:schemeClr>
                </a:solidFill>
              </a:defRPr>
            </a:lvl2pPr>
            <a:lvl3pPr marL="864615" indent="0">
              <a:buNone/>
              <a:defRPr sz="1513">
                <a:solidFill>
                  <a:schemeClr val="tx1">
                    <a:tint val="75000"/>
                  </a:schemeClr>
                </a:solidFill>
              </a:defRPr>
            </a:lvl3pPr>
            <a:lvl4pPr marL="1296923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4pPr>
            <a:lvl5pPr marL="1729230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5pPr>
            <a:lvl6pPr marL="2161538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6pPr>
            <a:lvl7pPr marL="2593845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7pPr>
            <a:lvl8pPr marL="3026153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8pPr>
            <a:lvl9pPr marL="3458460" indent="0">
              <a:buNone/>
              <a:defRPr sz="13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1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1464" y="3492326"/>
            <a:ext cx="2390775" cy="9878483"/>
          </a:xfrm>
        </p:spPr>
        <p:txBody>
          <a:bodyPr/>
          <a:lstStyle>
            <a:lvl1pPr>
              <a:defRPr sz="2648"/>
            </a:lvl1pPr>
            <a:lvl2pPr>
              <a:defRPr sz="2270"/>
            </a:lvl2pPr>
            <a:lvl3pPr>
              <a:defRPr sz="1891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6539" y="3492326"/>
            <a:ext cx="2390775" cy="9878483"/>
          </a:xfrm>
        </p:spPr>
        <p:txBody>
          <a:bodyPr/>
          <a:lstStyle>
            <a:lvl1pPr>
              <a:defRPr sz="2648"/>
            </a:lvl1pPr>
            <a:lvl2pPr>
              <a:defRPr sz="2270"/>
            </a:lvl2pPr>
            <a:lvl3pPr>
              <a:defRPr sz="1891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0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8"/>
            <a:ext cx="3030141" cy="924100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308" indent="0">
              <a:buNone/>
              <a:defRPr sz="1891" b="1"/>
            </a:lvl2pPr>
            <a:lvl3pPr marL="864615" indent="0">
              <a:buNone/>
              <a:defRPr sz="1702" b="1"/>
            </a:lvl3pPr>
            <a:lvl4pPr marL="1296923" indent="0">
              <a:buNone/>
              <a:defRPr sz="1513" b="1"/>
            </a:lvl4pPr>
            <a:lvl5pPr marL="1729230" indent="0">
              <a:buNone/>
              <a:defRPr sz="1513" b="1"/>
            </a:lvl5pPr>
            <a:lvl6pPr marL="2161538" indent="0">
              <a:buNone/>
              <a:defRPr sz="1513" b="1"/>
            </a:lvl6pPr>
            <a:lvl7pPr marL="2593845" indent="0">
              <a:buNone/>
              <a:defRPr sz="1513" b="1"/>
            </a:lvl7pPr>
            <a:lvl8pPr marL="3026153" indent="0">
              <a:buNone/>
              <a:defRPr sz="1513" b="1"/>
            </a:lvl8pPr>
            <a:lvl9pPr marL="3458460" indent="0">
              <a:buNone/>
              <a:defRPr sz="15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8"/>
            <a:ext cx="3030141" cy="5707416"/>
          </a:xfrm>
        </p:spPr>
        <p:txBody>
          <a:bodyPr/>
          <a:lstStyle>
            <a:lvl1pPr>
              <a:defRPr sz="2270"/>
            </a:lvl1pPr>
            <a:lvl2pPr>
              <a:defRPr sz="1891"/>
            </a:lvl2pPr>
            <a:lvl3pPr>
              <a:defRPr sz="1702"/>
            </a:lvl3pPr>
            <a:lvl4pPr>
              <a:defRPr sz="1513"/>
            </a:lvl4pPr>
            <a:lvl5pPr>
              <a:defRPr sz="1513"/>
            </a:lvl5pPr>
            <a:lvl6pPr>
              <a:defRPr sz="1513"/>
            </a:lvl6pPr>
            <a:lvl7pPr>
              <a:defRPr sz="1513"/>
            </a:lvl7pPr>
            <a:lvl8pPr>
              <a:defRPr sz="1513"/>
            </a:lvl8pPr>
            <a:lvl9pPr>
              <a:defRPr sz="15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8"/>
            <a:ext cx="3031331" cy="924100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2308" indent="0">
              <a:buNone/>
              <a:defRPr sz="1891" b="1"/>
            </a:lvl2pPr>
            <a:lvl3pPr marL="864615" indent="0">
              <a:buNone/>
              <a:defRPr sz="1702" b="1"/>
            </a:lvl3pPr>
            <a:lvl4pPr marL="1296923" indent="0">
              <a:buNone/>
              <a:defRPr sz="1513" b="1"/>
            </a:lvl4pPr>
            <a:lvl5pPr marL="1729230" indent="0">
              <a:buNone/>
              <a:defRPr sz="1513" b="1"/>
            </a:lvl5pPr>
            <a:lvl6pPr marL="2161538" indent="0">
              <a:buNone/>
              <a:defRPr sz="1513" b="1"/>
            </a:lvl6pPr>
            <a:lvl7pPr marL="2593845" indent="0">
              <a:buNone/>
              <a:defRPr sz="1513" b="1"/>
            </a:lvl7pPr>
            <a:lvl8pPr marL="3026153" indent="0">
              <a:buNone/>
              <a:defRPr sz="1513" b="1"/>
            </a:lvl8pPr>
            <a:lvl9pPr marL="3458460" indent="0">
              <a:buNone/>
              <a:defRPr sz="15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8"/>
            <a:ext cx="3031331" cy="5707416"/>
          </a:xfrm>
        </p:spPr>
        <p:txBody>
          <a:bodyPr/>
          <a:lstStyle>
            <a:lvl1pPr>
              <a:defRPr sz="2270"/>
            </a:lvl1pPr>
            <a:lvl2pPr>
              <a:defRPr sz="1891"/>
            </a:lvl2pPr>
            <a:lvl3pPr>
              <a:defRPr sz="1702"/>
            </a:lvl3pPr>
            <a:lvl4pPr>
              <a:defRPr sz="1513"/>
            </a:lvl4pPr>
            <a:lvl5pPr>
              <a:defRPr sz="1513"/>
            </a:lvl5pPr>
            <a:lvl6pPr>
              <a:defRPr sz="1513"/>
            </a:lvl6pPr>
            <a:lvl7pPr>
              <a:defRPr sz="1513"/>
            </a:lvl7pPr>
            <a:lvl8pPr>
              <a:defRPr sz="1513"/>
            </a:lvl8pPr>
            <a:lvl9pPr>
              <a:defRPr sz="15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1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0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4" cy="1678517"/>
          </a:xfrm>
        </p:spPr>
        <p:txBody>
          <a:bodyPr anchor="b"/>
          <a:lstStyle>
            <a:lvl1pPr algn="l">
              <a:defRPr sz="189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7"/>
            <a:ext cx="3833813" cy="8454496"/>
          </a:xfrm>
        </p:spPr>
        <p:txBody>
          <a:bodyPr/>
          <a:lstStyle>
            <a:lvl1pPr>
              <a:defRPr sz="3026"/>
            </a:lvl1pPr>
            <a:lvl2pPr>
              <a:defRPr sz="2648"/>
            </a:lvl2pPr>
            <a:lvl3pPr>
              <a:defRPr sz="2270"/>
            </a:lvl3pPr>
            <a:lvl4pPr>
              <a:defRPr sz="1891"/>
            </a:lvl4pPr>
            <a:lvl5pPr>
              <a:defRPr sz="1891"/>
            </a:lvl5pPr>
            <a:lvl6pPr>
              <a:defRPr sz="1891"/>
            </a:lvl6pPr>
            <a:lvl7pPr>
              <a:defRPr sz="1891"/>
            </a:lvl7pPr>
            <a:lvl8pPr>
              <a:defRPr sz="1891"/>
            </a:lvl8pPr>
            <a:lvl9pPr>
              <a:defRPr sz="18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4"/>
            <a:ext cx="2256234" cy="6775979"/>
          </a:xfrm>
        </p:spPr>
        <p:txBody>
          <a:bodyPr/>
          <a:lstStyle>
            <a:lvl1pPr marL="0" indent="0">
              <a:buNone/>
              <a:defRPr sz="1324"/>
            </a:lvl1pPr>
            <a:lvl2pPr marL="432308" indent="0">
              <a:buNone/>
              <a:defRPr sz="1135"/>
            </a:lvl2pPr>
            <a:lvl3pPr marL="864615" indent="0">
              <a:buNone/>
              <a:defRPr sz="1040"/>
            </a:lvl3pPr>
            <a:lvl4pPr marL="1296923" indent="0">
              <a:buNone/>
              <a:defRPr sz="851"/>
            </a:lvl4pPr>
            <a:lvl5pPr marL="1729230" indent="0">
              <a:buNone/>
              <a:defRPr sz="851"/>
            </a:lvl5pPr>
            <a:lvl6pPr marL="2161538" indent="0">
              <a:buNone/>
              <a:defRPr sz="851"/>
            </a:lvl6pPr>
            <a:lvl7pPr marL="2593845" indent="0">
              <a:buNone/>
              <a:defRPr sz="851"/>
            </a:lvl7pPr>
            <a:lvl8pPr marL="3026153" indent="0">
              <a:buNone/>
              <a:defRPr sz="851"/>
            </a:lvl8pPr>
            <a:lvl9pPr marL="3458460" indent="0">
              <a:buNone/>
              <a:defRPr sz="8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98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1"/>
          </a:xfrm>
        </p:spPr>
        <p:txBody>
          <a:bodyPr anchor="b"/>
          <a:lstStyle>
            <a:lvl1pPr algn="l">
              <a:defRPr sz="189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026"/>
            </a:lvl1pPr>
            <a:lvl2pPr marL="432308" indent="0">
              <a:buNone/>
              <a:defRPr sz="2648"/>
            </a:lvl2pPr>
            <a:lvl3pPr marL="864615" indent="0">
              <a:buNone/>
              <a:defRPr sz="2270"/>
            </a:lvl3pPr>
            <a:lvl4pPr marL="1296923" indent="0">
              <a:buNone/>
              <a:defRPr sz="1891"/>
            </a:lvl4pPr>
            <a:lvl5pPr marL="1729230" indent="0">
              <a:buNone/>
              <a:defRPr sz="1891"/>
            </a:lvl5pPr>
            <a:lvl6pPr marL="2161538" indent="0">
              <a:buNone/>
              <a:defRPr sz="1891"/>
            </a:lvl6pPr>
            <a:lvl7pPr marL="2593845" indent="0">
              <a:buNone/>
              <a:defRPr sz="1891"/>
            </a:lvl7pPr>
            <a:lvl8pPr marL="3026153" indent="0">
              <a:buNone/>
              <a:defRPr sz="1891"/>
            </a:lvl8pPr>
            <a:lvl9pPr marL="3458460" indent="0">
              <a:buNone/>
              <a:defRPr sz="189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324"/>
            </a:lvl1pPr>
            <a:lvl2pPr marL="432308" indent="0">
              <a:buNone/>
              <a:defRPr sz="1135"/>
            </a:lvl2pPr>
            <a:lvl3pPr marL="864615" indent="0">
              <a:buNone/>
              <a:defRPr sz="1040"/>
            </a:lvl3pPr>
            <a:lvl4pPr marL="1296923" indent="0">
              <a:buNone/>
              <a:defRPr sz="851"/>
            </a:lvl4pPr>
            <a:lvl5pPr marL="1729230" indent="0">
              <a:buNone/>
              <a:defRPr sz="851"/>
            </a:lvl5pPr>
            <a:lvl6pPr marL="2161538" indent="0">
              <a:buNone/>
              <a:defRPr sz="851"/>
            </a:lvl6pPr>
            <a:lvl7pPr marL="2593845" indent="0">
              <a:buNone/>
              <a:defRPr sz="851"/>
            </a:lvl7pPr>
            <a:lvl8pPr marL="3026153" indent="0">
              <a:buNone/>
              <a:defRPr sz="851"/>
            </a:lvl8pPr>
            <a:lvl9pPr marL="3458460" indent="0">
              <a:buNone/>
              <a:defRPr sz="8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26" tIns="45713" rIns="91426" bIns="4571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26" tIns="45713" rIns="91426" bIns="4571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2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l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6C66-4E6D-420D-85D2-FCF55048AC67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2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ct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2" y="9181395"/>
            <a:ext cx="1600200" cy="527402"/>
          </a:xfrm>
          <a:prstGeom prst="rect">
            <a:avLst/>
          </a:prstGeom>
        </p:spPr>
        <p:txBody>
          <a:bodyPr vert="horz" lIns="91426" tIns="45713" rIns="91426" bIns="45713" rtlCol="0" anchor="ctr"/>
          <a:lstStyle>
            <a:lvl1pPr algn="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3F9DD-165C-4271-83E7-49C9E529F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2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64615" rtl="0" eaLnBrk="1" latinLnBrk="0" hangingPunct="1">
        <a:spcBef>
          <a:spcPct val="0"/>
        </a:spcBef>
        <a:buNone/>
        <a:defRPr sz="41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231" indent="-324231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3026" kern="1200">
          <a:solidFill>
            <a:schemeClr val="tx1"/>
          </a:solidFill>
          <a:latin typeface="+mn-lt"/>
          <a:ea typeface="+mn-ea"/>
          <a:cs typeface="+mn-cs"/>
        </a:defRPr>
      </a:lvl1pPr>
      <a:lvl2pPr marL="702499" indent="-270192" algn="l" defTabSz="864615" rtl="0" eaLnBrk="1" latinLnBrk="0" hangingPunct="1">
        <a:spcBef>
          <a:spcPct val="20000"/>
        </a:spcBef>
        <a:buFont typeface="Arial" panose="020B0604020202020204" pitchFamily="34" charset="0"/>
        <a:buChar char="–"/>
        <a:defRPr sz="2648" kern="1200">
          <a:solidFill>
            <a:schemeClr val="tx1"/>
          </a:solidFill>
          <a:latin typeface="+mn-lt"/>
          <a:ea typeface="+mn-ea"/>
          <a:cs typeface="+mn-cs"/>
        </a:defRPr>
      </a:lvl2pPr>
      <a:lvl3pPr marL="1080769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70" kern="1200">
          <a:solidFill>
            <a:schemeClr val="tx1"/>
          </a:solidFill>
          <a:latin typeface="+mn-lt"/>
          <a:ea typeface="+mn-ea"/>
          <a:cs typeface="+mn-cs"/>
        </a:defRPr>
      </a:lvl3pPr>
      <a:lvl4pPr marL="1513076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–"/>
        <a:defRPr sz="1891" kern="1200">
          <a:solidFill>
            <a:schemeClr val="tx1"/>
          </a:solidFill>
          <a:latin typeface="+mn-lt"/>
          <a:ea typeface="+mn-ea"/>
          <a:cs typeface="+mn-cs"/>
        </a:defRPr>
      </a:lvl4pPr>
      <a:lvl5pPr marL="1945384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»"/>
        <a:defRPr sz="1891" kern="1200">
          <a:solidFill>
            <a:schemeClr val="tx1"/>
          </a:solidFill>
          <a:latin typeface="+mn-lt"/>
          <a:ea typeface="+mn-ea"/>
          <a:cs typeface="+mn-cs"/>
        </a:defRPr>
      </a:lvl5pPr>
      <a:lvl6pPr marL="2377691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6pPr>
      <a:lvl7pPr marL="2809999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7pPr>
      <a:lvl8pPr marL="3242306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8pPr>
      <a:lvl9pPr marL="3674614" indent="-216154" algn="l" defTabSz="86461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1pPr>
      <a:lvl2pPr marL="432308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2pPr>
      <a:lvl3pPr marL="864615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3pPr>
      <a:lvl4pPr marL="1296923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4pPr>
      <a:lvl5pPr marL="1729230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5pPr>
      <a:lvl6pPr marL="2161538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6pPr>
      <a:lvl7pPr marL="2593845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7pPr>
      <a:lvl8pPr marL="3026153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8pPr>
      <a:lvl9pPr marL="3458460" algn="l" defTabSz="864615" rtl="0" eaLnBrk="1" latinLnBrk="0" hangingPunct="1">
        <a:defRPr sz="1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>
            <a:cxnSpLocks/>
          </p:cNvCxnSpPr>
          <p:nvPr/>
        </p:nvCxnSpPr>
        <p:spPr>
          <a:xfrm>
            <a:off x="1179480" y="188967"/>
            <a:ext cx="17272" cy="656551"/>
          </a:xfrm>
          <a:prstGeom prst="line">
            <a:avLst/>
          </a:prstGeom>
          <a:ln>
            <a:solidFill>
              <a:srgbClr val="61C6F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196752" y="200472"/>
            <a:ext cx="4526324" cy="601995"/>
          </a:xfrm>
          <a:prstGeom prst="rect">
            <a:avLst/>
          </a:prstGeom>
          <a:solidFill>
            <a:srgbClr val="1141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4" name="Arrow: Down 3"/>
          <p:cNvSpPr/>
          <p:nvPr/>
        </p:nvSpPr>
        <p:spPr>
          <a:xfrm>
            <a:off x="2572532" y="499553"/>
            <a:ext cx="720080" cy="576064"/>
          </a:xfrm>
          <a:prstGeom prst="downArrow">
            <a:avLst/>
          </a:prstGeom>
          <a:solidFill>
            <a:srgbClr val="114152"/>
          </a:solidFill>
          <a:ln>
            <a:solidFill>
              <a:srgbClr val="114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66" b="98586" l="100" r="98600">
                        <a14:foregroundMark x1="12300" y1="72136" x2="12300" y2="72136"/>
                        <a14:foregroundMark x1="16800" y1="72419" x2="16800" y2="72419"/>
                        <a14:foregroundMark x1="18400" y1="72136" x2="18400" y2="72136"/>
                        <a14:foregroundMark x1="20500" y1="72136" x2="20500" y2="72136"/>
                        <a14:foregroundMark x1="24800" y1="72136" x2="24800" y2="72136"/>
                        <a14:foregroundMark x1="26400" y1="72136" x2="26400" y2="72136"/>
                        <a14:foregroundMark x1="30400" y1="72136" x2="30400" y2="72136"/>
                        <a14:foregroundMark x1="32300" y1="71853" x2="32300" y2="71853"/>
                        <a14:foregroundMark x1="35300" y1="72136" x2="35300" y2="72136"/>
                        <a14:foregroundMark x1="38400" y1="72136" x2="38400" y2="72136"/>
                        <a14:foregroundMark x1="41600" y1="71004" x2="41600" y2="71004"/>
                        <a14:foregroundMark x1="44500" y1="70721" x2="44500" y2="70721"/>
                        <a14:foregroundMark x1="46900" y1="70721" x2="46900" y2="70721"/>
                        <a14:foregroundMark x1="50200" y1="71004" x2="50200" y2="71004"/>
                        <a14:foregroundMark x1="53800" y1="71570" x2="53800" y2="71570"/>
                        <a14:foregroundMark x1="56500" y1="71570" x2="56500" y2="71570"/>
                        <a14:foregroundMark x1="59700" y1="71853" x2="59700" y2="71853"/>
                        <a14:foregroundMark x1="62800" y1="71853" x2="62800" y2="71853"/>
                        <a14:foregroundMark x1="64200" y1="71853" x2="64200" y2="71853"/>
                        <a14:foregroundMark x1="67500" y1="71570" x2="67500" y2="71570"/>
                        <a14:foregroundMark x1="70300" y1="71004" x2="70300" y2="710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3" y="-228942"/>
            <a:ext cx="3227349" cy="2281736"/>
          </a:xfrm>
          <a:prstGeom prst="rect">
            <a:avLst/>
          </a:prstGeom>
          <a:solidFill>
            <a:schemeClr val="lt1">
              <a:alpha val="0"/>
            </a:schemeClr>
          </a:solidFill>
        </p:spPr>
      </p:pic>
      <p:sp>
        <p:nvSpPr>
          <p:cNvPr id="15" name="TextBox 14"/>
          <p:cNvSpPr txBox="1"/>
          <p:nvPr/>
        </p:nvSpPr>
        <p:spPr>
          <a:xfrm>
            <a:off x="1380010" y="252628"/>
            <a:ext cx="4368514" cy="632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800" b="1" dirty="0" smtClean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Ovce na dugim putovanjima</a:t>
            </a:r>
            <a:endParaRPr lang="en-US" sz="1800" b="1" i="1" dirty="0">
              <a:solidFill>
                <a:schemeClr val="bg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nl-BE" dirty="0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 flipH="1">
            <a:off x="5723076" y="188967"/>
            <a:ext cx="23980" cy="613500"/>
          </a:xfrm>
          <a:prstGeom prst="line">
            <a:avLst/>
          </a:prstGeom>
          <a:ln>
            <a:solidFill>
              <a:srgbClr val="61C6F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732836" y="1026202"/>
            <a:ext cx="2929378" cy="41549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05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Poveznica na sve vodiče i informacije</a:t>
            </a:r>
            <a:r>
              <a:rPr lang="en-GB" sz="1050" i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</a:p>
          <a:p>
            <a:pPr algn="r"/>
            <a:r>
              <a:rPr lang="en-GB" sz="105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www.animaltransportguides.eu</a:t>
            </a:r>
            <a:endParaRPr lang="nl-BE" sz="1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02090" y="3573447"/>
            <a:ext cx="4990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BE" sz="2800" dirty="0"/>
          </a:p>
        </p:txBody>
      </p:sp>
      <p:sp>
        <p:nvSpPr>
          <p:cNvPr id="77" name="Rectangle 76"/>
          <p:cNvSpPr/>
          <p:nvPr/>
        </p:nvSpPr>
        <p:spPr>
          <a:xfrm>
            <a:off x="328316" y="1721050"/>
            <a:ext cx="6233096" cy="400268"/>
          </a:xfrm>
          <a:prstGeom prst="rect">
            <a:avLst/>
          </a:prstGeom>
          <a:solidFill>
            <a:srgbClr val="114152"/>
          </a:solidFill>
          <a:ln w="12700">
            <a:solidFill>
              <a:srgbClr val="61C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78" name="TextBox 77"/>
          <p:cNvSpPr txBox="1"/>
          <p:nvPr/>
        </p:nvSpPr>
        <p:spPr>
          <a:xfrm>
            <a:off x="692244" y="1770223"/>
            <a:ext cx="5614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Intervali odmora, hranjenja i napajanja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078512" y="1461139"/>
            <a:ext cx="499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4800" b="1" dirty="0"/>
          </a:p>
        </p:txBody>
      </p:sp>
      <p:sp>
        <p:nvSpPr>
          <p:cNvPr id="87" name="Rectangle 86"/>
          <p:cNvSpPr/>
          <p:nvPr/>
        </p:nvSpPr>
        <p:spPr>
          <a:xfrm>
            <a:off x="328316" y="2200062"/>
            <a:ext cx="6226737" cy="7093781"/>
          </a:xfrm>
          <a:prstGeom prst="rect">
            <a:avLst/>
          </a:prstGeom>
          <a:solidFill>
            <a:schemeClr val="bg1"/>
          </a:solidFill>
          <a:ln>
            <a:solidFill>
              <a:srgbClr val="F4EC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short distance transportation, the recommended empirical coefficient (and space allowances) varies according to sheep’s category</a:t>
            </a:r>
            <a:endParaRPr lang="nl-BE" dirty="0">
              <a:solidFill>
                <a:schemeClr val="bg1"/>
              </a:solidFill>
            </a:endParaRP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59" t="4270" r="6383" b="2291"/>
          <a:stretch/>
        </p:blipFill>
        <p:spPr>
          <a:xfrm>
            <a:off x="5893262" y="133795"/>
            <a:ext cx="747804" cy="798952"/>
          </a:xfrm>
          <a:prstGeom prst="rect">
            <a:avLst/>
          </a:prstGeom>
        </p:spPr>
      </p:pic>
      <p:sp>
        <p:nvSpPr>
          <p:cNvPr id="85" name="TextBox 84"/>
          <p:cNvSpPr txBox="1"/>
          <p:nvPr/>
        </p:nvSpPr>
        <p:spPr>
          <a:xfrm>
            <a:off x="3918442" y="2628780"/>
            <a:ext cx="2558166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1000" b="1" dirty="0" smtClean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Imaj na umu kad planiraš putovanje</a:t>
            </a:r>
            <a:r>
              <a:rPr lang="en-GB" sz="1000" b="1" dirty="0" smtClean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</a:t>
            </a:r>
            <a:endParaRPr lang="en-GB" sz="1000" b="1" dirty="0">
              <a:solidFill>
                <a:schemeClr val="tx1"/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Predvidi kli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matske uvjete ili neposrednu žeđ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toplo,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hladno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smrzavanje spremnika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))</a:t>
            </a: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Status ovaca i sposobnost za putovanje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primjerice: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slabe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bređe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 laktaciji,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mlade)</a:t>
            </a: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Trajanje namjeravanog putovanja</a:t>
            </a: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60418" y="2236831"/>
            <a:ext cx="6164926" cy="311132"/>
          </a:xfrm>
          <a:prstGeom prst="rect">
            <a:avLst/>
          </a:prstGeom>
          <a:solidFill>
            <a:srgbClr val="77933C"/>
          </a:solidFill>
          <a:ln w="12700">
            <a:solidFill>
              <a:srgbClr val="F4EC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1" name="TextBox 90"/>
          <p:cNvSpPr txBox="1"/>
          <p:nvPr/>
        </p:nvSpPr>
        <p:spPr>
          <a:xfrm>
            <a:off x="601109" y="2227000"/>
            <a:ext cx="5614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Planiranje puta i priprema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60418" y="5206576"/>
            <a:ext cx="6151730" cy="330350"/>
          </a:xfrm>
          <a:prstGeom prst="rect">
            <a:avLst/>
          </a:prstGeom>
          <a:solidFill>
            <a:srgbClr val="77933C"/>
          </a:solidFill>
          <a:ln w="12700">
            <a:solidFill>
              <a:srgbClr val="F4EC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2" name="TextBox 21"/>
          <p:cNvSpPr txBox="1"/>
          <p:nvPr/>
        </p:nvSpPr>
        <p:spPr>
          <a:xfrm>
            <a:off x="324912" y="2573920"/>
            <a:ext cx="35032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Da bi se </a:t>
            </a:r>
            <a:r>
              <a:rPr lang="hr-HR" sz="10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smanjilo tranzitno vrijeme</a:t>
            </a: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organiziraj odmor ljudi i životinja zajedno, ako je moguće</a:t>
            </a:r>
            <a:endParaRPr lang="en-GB" sz="105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>
              <a:buAutoNum type="arabicPeriod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>
              <a:buAutoNum type="arabicPeriod"/>
            </a:pP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Ovce trebaju </a:t>
            </a:r>
            <a:r>
              <a:rPr lang="hr-HR" sz="10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dulje vrijeme za odmor </a:t>
            </a: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kad se prevoze na dugim putovanjima</a:t>
            </a:r>
            <a:r>
              <a:rPr lang="en-GB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ili osjetljivijim ovcama</a:t>
            </a: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>
              <a:buAutoNum type="arabicPeriod"/>
            </a:pPr>
            <a:r>
              <a:rPr lang="hr-HR" sz="105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Vrijeme i kvalitetu odmaranja </a:t>
            </a: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ovaca na višekratnim</a:t>
            </a:r>
            <a:r>
              <a:rPr lang="en-GB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5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uzastopnim putovanjima treba pažljivo razmotriti </a:t>
            </a:r>
            <a:endParaRPr lang="en-GB" sz="105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>
              <a:buAutoNum type="arabicPeriod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>
              <a:buAutoNum type="arabicPeriod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>
              <a:buAutoNum type="arabicPeriod"/>
            </a:pPr>
            <a:endParaRPr lang="nl-BE" sz="11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67746" y="5604275"/>
            <a:ext cx="565354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Prije početka putovanja ili odlaska s mjesta stajanja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budi siguran da sve ovce imaju pristup do opreme</a:t>
            </a:r>
            <a:r>
              <a:rPr lang="en-GB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Provjeri kvalitetu vode i hrane, kao i kvalitetu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Koristi hranu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primjerice sijeno i vlakna ako su u laktaciji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koju su životinje navikle jesti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Provjeri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životinje pri 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redovitom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zaustavljanu za odmor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također i nakon teške ceste ili vremenskih uvjeta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).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Svaku se ovcu treba moći vidjeti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primjerice dizajn vozila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distribucija životinja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gustoća utovara – broj životinja na površinu vozila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).</a:t>
            </a: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Uključi sustav za napajanje i pokaži životinjama da je 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voda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raspolaganju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Osiguraj im vodu i hranu na 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razini tla</a:t>
            </a:r>
            <a:r>
              <a:rPr lang="en-GB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 budi siguran da sve ovce imaju pristup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Ohrabruj uzimanje vode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pokazujući životinjama kako pojilice rade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osiguranjem ručnog napajanja ili ih prvo nahranite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).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 slučaju toplog vremena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osobito tijekom kašnjenja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),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životinje napoji ručno tako da možeš jamčiti da su sve životinje dobile dovoljno vode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Postoji li opći problem s pijenjem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?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Provjeri kvalitetu vode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Tx/>
              <a:buAutoNum type="arabicPeriod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FontTx/>
              <a:buAutoNum type="arabicPeriod"/>
            </a:pP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Promatraj životinje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tijekom odmaranja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vidi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‘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Stranica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</a:t>
            </a:r>
            <a:r>
              <a:rPr lang="en-GB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’).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Kad postoje nedoumice o sposobnosti životinja za putovanje,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produlji razdoblje odmora i zatraži savjet veterinara. Ako se nakon rješavanja problema putovanje može nastaviti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napravi dodatne provjere nakon toga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Osiguraj posebnu njegu za 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neodbijenu janjad</a:t>
            </a:r>
            <a:r>
              <a:rPr lang="en-GB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!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su mlade životinje koje zahtijevaju posebnu njegu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 njih je potrebno osigurati pomoć za svaku pojedinu životinju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(n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 koristiti metalne pojilice ili korita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 tekuća hrana treba biti odgovarajuće temperature i gustoće da bi se izbjegli probavni problemi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</a:t>
            </a: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 mjestu 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odredišta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životinjama osiguraj 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hranu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i 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vodu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esencijalno za ovce bređe više od tri mjeseca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,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posebni uvjeti za neodbijenu telad</a:t>
            </a:r>
            <a:r>
              <a:rPr lang="en-GB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).</a:t>
            </a: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Potrebno je voditi </a:t>
            </a:r>
            <a:r>
              <a:rPr lang="hr-HR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zapise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10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 ih dati nadležnom tijelu na uvid.</a:t>
            </a: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endParaRPr lang="en-GB" sz="10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228600" indent="-228600" algn="just">
              <a:buAutoNum type="arabicPeriod"/>
            </a:pPr>
            <a:endParaRPr lang="en-GB" sz="18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01109" y="5225181"/>
            <a:ext cx="5614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Putovanje</a:t>
            </a: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67747" y="4152994"/>
            <a:ext cx="3535072" cy="8771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1000" b="1" u="sng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Vrijeme putovanja </a:t>
            </a:r>
            <a:r>
              <a:rPr lang="en-GB" sz="1000" b="1" u="sng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</a:t>
            </a:r>
            <a:r>
              <a:rPr lang="hr-HR" sz="1000" b="1" u="sng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 utovarom/istovarom</a:t>
            </a:r>
            <a:r>
              <a:rPr lang="en-GB" sz="1000" b="1" u="sng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endParaRPr lang="en-GB" sz="1000" b="1" u="sng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sz="300" b="1" u="sng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hr-HR" sz="9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Odrasli</a:t>
            </a:r>
            <a:r>
              <a:rPr lang="en-GB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en-GB" sz="9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max. 14 </a:t>
            </a:r>
            <a:r>
              <a:rPr lang="hr-HR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sati</a:t>
            </a:r>
            <a:r>
              <a:rPr lang="en-GB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sz="9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+ min. 1 </a:t>
            </a:r>
            <a:r>
              <a:rPr lang="hr-HR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 odmora</a:t>
            </a:r>
            <a:r>
              <a:rPr lang="en-GB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+ </a:t>
            </a:r>
            <a:r>
              <a:rPr lang="en-GB" sz="9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max. 14 </a:t>
            </a:r>
            <a:r>
              <a:rPr lang="hr-HR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sati</a:t>
            </a:r>
            <a:r>
              <a:rPr lang="en-GB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hr-HR" sz="9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Neodbijena janjad</a:t>
            </a:r>
            <a:r>
              <a:rPr lang="en-GB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: </a:t>
            </a:r>
            <a:r>
              <a:rPr lang="en-GB" sz="9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max. 9 hrs + min. 1 </a:t>
            </a:r>
            <a:r>
              <a:rPr lang="hr-HR" sz="9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 odmora </a:t>
            </a:r>
            <a:r>
              <a:rPr lang="en-GB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+ </a:t>
            </a:r>
            <a:r>
              <a:rPr lang="en-GB" sz="9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max. 9 </a:t>
            </a:r>
            <a:r>
              <a:rPr lang="hr-HR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sati</a:t>
            </a:r>
            <a:r>
              <a:rPr lang="en-GB" sz="9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en-GB" sz="9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/>
            </a:r>
            <a:br>
              <a:rPr lang="en-GB" sz="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</a:br>
            <a:r>
              <a:rPr lang="hr-HR" sz="9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nakon čega slijedi odmaranje od </a:t>
            </a:r>
            <a:r>
              <a:rPr lang="en-GB" sz="9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min</a:t>
            </a:r>
            <a:r>
              <a:rPr lang="en-GB" sz="900" i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. 24 </a:t>
            </a:r>
            <a:r>
              <a:rPr lang="hr-HR" sz="9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sata</a:t>
            </a:r>
            <a:r>
              <a:rPr lang="en-GB" sz="9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(</a:t>
            </a:r>
            <a:r>
              <a:rPr lang="hr-HR" sz="9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istovareni, osigurana hrana i voda</a:t>
            </a:r>
            <a:r>
              <a:rPr lang="en-GB" sz="900" i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)</a:t>
            </a:r>
            <a:endParaRPr lang="en-GB" sz="900" i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sp>
        <p:nvSpPr>
          <p:cNvPr id="28" name="TextBox 10"/>
          <p:cNvSpPr txBox="1"/>
          <p:nvPr/>
        </p:nvSpPr>
        <p:spPr>
          <a:xfrm>
            <a:off x="0" y="9553982"/>
            <a:ext cx="6236043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35005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70009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5014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0019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75024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10028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45032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80036" algn="l" defTabSz="870009" rtl="0" eaLnBrk="1" latinLnBrk="0" hangingPunct="1">
              <a:defRPr sz="17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000" b="1" dirty="0">
                <a:solidFill>
                  <a:schemeClr val="bg1"/>
                </a:solidFill>
              </a:rPr>
              <a:t>Zahvale</a:t>
            </a:r>
            <a:r>
              <a:rPr lang="hr-HR" sz="1000" dirty="0">
                <a:solidFill>
                  <a:schemeClr val="bg1"/>
                </a:solidFill>
              </a:rPr>
              <a:t>: Projekt Europske komisije (SANCO / 2015 / G3 / SI2.701422). Informativni letci razvijeni su u suradnji sa svim članovima konzorcija, članovima fokus grupe i dionicima.</a:t>
            </a:r>
            <a:endParaRPr lang="el-GR" sz="1000" dirty="0">
              <a:solidFill>
                <a:schemeClr val="bg1"/>
              </a:solidFill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29" name="Picture 2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043" y="9457899"/>
            <a:ext cx="659867" cy="448384"/>
          </a:xfrm>
          <a:prstGeom prst="rect">
            <a:avLst/>
          </a:prstGeom>
        </p:spPr>
      </p:pic>
      <p:sp>
        <p:nvSpPr>
          <p:cNvPr id="32" name="Oval 31">
            <a:extLst>
              <a:ext uri="{FF2B5EF4-FFF2-40B4-BE49-F238E27FC236}">
                <a16:creationId xmlns="" xmlns:a16="http://schemas.microsoft.com/office/drawing/2014/main" id="{56D012B0-029D-47B4-B4E8-C351E9265E72}"/>
              </a:ext>
            </a:extLst>
          </p:cNvPr>
          <p:cNvSpPr/>
          <p:nvPr/>
        </p:nvSpPr>
        <p:spPr>
          <a:xfrm>
            <a:off x="2547883" y="1212223"/>
            <a:ext cx="769377" cy="34863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E76FFBED-558E-42D9-B953-F06530E7847D}"/>
              </a:ext>
            </a:extLst>
          </p:cNvPr>
          <p:cNvSpPr txBox="1"/>
          <p:nvPr/>
        </p:nvSpPr>
        <p:spPr>
          <a:xfrm flipH="1">
            <a:off x="2561193" y="1228228"/>
            <a:ext cx="7427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b="1" dirty="0" smtClean="0">
                <a:solidFill>
                  <a:schemeClr val="bg1"/>
                </a:solidFill>
              </a:rPr>
              <a:t>Stranica 1</a:t>
            </a:r>
            <a:endParaRPr lang="nl-BE" sz="1000" b="1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8F3191F-377E-4961-B6C0-DDAF53589AC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4" t="26588" r="39616" b="33582"/>
          <a:stretch/>
        </p:blipFill>
        <p:spPr>
          <a:xfrm>
            <a:off x="4672368" y="4041897"/>
            <a:ext cx="1080120" cy="1037165"/>
          </a:xfrm>
          <a:prstGeom prst="ellipse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0" name="Oval 29">
            <a:extLst>
              <a:ext uri="{FF2B5EF4-FFF2-40B4-BE49-F238E27FC236}">
                <a16:creationId xmlns="" xmlns:a16="http://schemas.microsoft.com/office/drawing/2014/main" id="{ABE3FB6F-8ED6-4F3E-AF16-665D7494A965}"/>
              </a:ext>
            </a:extLst>
          </p:cNvPr>
          <p:cNvSpPr/>
          <p:nvPr/>
        </p:nvSpPr>
        <p:spPr>
          <a:xfrm>
            <a:off x="3292612" y="3838689"/>
            <a:ext cx="504056" cy="52324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0EAB1CD2-31C9-49CB-A545-DAC171796F0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89" y="3921292"/>
            <a:ext cx="388702" cy="38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64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69032" y="2770411"/>
            <a:ext cx="6755964" cy="6687487"/>
          </a:xfrm>
          <a:prstGeom prst="rect">
            <a:avLst/>
          </a:prstGeom>
          <a:solidFill>
            <a:schemeClr val="bg1"/>
          </a:solidFill>
          <a:ln>
            <a:solidFill>
              <a:srgbClr val="F4EC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63" name="TextBox 62"/>
          <p:cNvSpPr txBox="1"/>
          <p:nvPr/>
        </p:nvSpPr>
        <p:spPr>
          <a:xfrm>
            <a:off x="3208193" y="9368171"/>
            <a:ext cx="338498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a-ES" sz="10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Observational and clinical indicators of welfare adverse effects related to sheep </a:t>
            </a:r>
            <a:r>
              <a:rPr lang="en-GB" sz="700" i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©EFSA, 2011</a:t>
            </a:r>
            <a:endParaRPr lang="nl-BE" sz="700" i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1100" i="1" dirty="0">
              <a:solidFill>
                <a:schemeClr val="accent3">
                  <a:lumMod val="20000"/>
                  <a:lumOff val="80000"/>
                </a:schemeClr>
              </a:solidFill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76846"/>
              </p:ext>
            </p:extLst>
          </p:nvPr>
        </p:nvGraphicFramePr>
        <p:xfrm>
          <a:off x="48126" y="1415869"/>
          <a:ext cx="3131848" cy="8464923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979981">
                  <a:extLst>
                    <a:ext uri="{9D8B030D-6E8A-4147-A177-3AD203B41FA5}">
                      <a16:colId xmlns="" xmlns:a16="http://schemas.microsoft.com/office/drawing/2014/main" val="1515082714"/>
                    </a:ext>
                  </a:extLst>
                </a:gridCol>
                <a:gridCol w="2151867">
                  <a:extLst>
                    <a:ext uri="{9D8B030D-6E8A-4147-A177-3AD203B41FA5}">
                      <a16:colId xmlns="" xmlns:a16="http://schemas.microsoft.com/office/drawing/2014/main" val="1335768341"/>
                    </a:ext>
                  </a:extLst>
                </a:gridCol>
              </a:tblGrid>
              <a:tr h="396941">
                <a:tc>
                  <a:txBody>
                    <a:bodyPr/>
                    <a:lstStyle/>
                    <a:p>
                      <a:pPr marL="0" marR="9017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Štetni učinci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Indikatori: klinički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/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na temelju promatranja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extLst>
                  <a:ext uri="{0D108BD9-81ED-4DB2-BD59-A6C34878D82A}">
                    <a16:rowId xmlns="" xmlns:a16="http://schemas.microsoft.com/office/drawing/2014/main" val="1617813972"/>
                  </a:ext>
                </a:extLst>
              </a:tr>
              <a:tr h="362313"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glad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gubitak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težine 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(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na dugim putovanjima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)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extLst>
                  <a:ext uri="{0D108BD9-81ED-4DB2-BD59-A6C34878D82A}">
                    <a16:rowId xmlns="" xmlns:a16="http://schemas.microsoft.com/office/drawing/2014/main" val="1076020146"/>
                  </a:ext>
                </a:extLst>
              </a:tr>
              <a:tr h="396941"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dehidracija</a:t>
                      </a:r>
                      <a:endParaRPr lang="nl-BE" sz="100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</a:t>
                      </a:r>
                      <a:r>
                        <a:rPr lang="en-GB" sz="1050" dirty="0" err="1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est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štipanja kože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ekstremna žeđ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extLst>
                  <a:ext uri="{0D108BD9-81ED-4DB2-BD59-A6C34878D82A}">
                    <a16:rowId xmlns="" xmlns:a16="http://schemas.microsoft.com/office/drawing/2014/main" val="1731436634"/>
                  </a:ext>
                </a:extLst>
              </a:tr>
              <a:tr h="1389295">
                <a:tc>
                  <a:txBody>
                    <a:bodyPr/>
                    <a:lstStyle/>
                    <a:p>
                      <a:pPr marL="0" marR="9017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nedostatak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udobnosti tijekom odmaranja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umorne životinje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sve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životinje ne mogu ležati istovremeno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životinje pokušavaju leći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nedostatak prostora iznad glava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mrtve životinje zbog gušenja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extLst>
                  <a:ext uri="{0D108BD9-81ED-4DB2-BD59-A6C34878D82A}">
                    <a16:rowId xmlns="" xmlns:a16="http://schemas.microsoft.com/office/drawing/2014/main" val="1005264256"/>
                  </a:ext>
                </a:extLst>
              </a:tr>
              <a:tr h="3323466">
                <a:tc>
                  <a:txBody>
                    <a:bodyPr/>
                    <a:lstStyle/>
                    <a:p>
                      <a:pPr marL="0" marR="9017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stres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zbog topline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dahtanje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brzina disanja 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(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nizak toplinski stres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: </a:t>
                      </a:r>
                      <a:r>
                        <a:rPr lang="en-GB" sz="1050" dirty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40-60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udisaja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/min</a:t>
                      </a:r>
                      <a:r>
                        <a:rPr lang="en-GB" sz="1050" dirty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srednji stres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: </a:t>
                      </a:r>
                      <a:r>
                        <a:rPr lang="en-GB" sz="1050" dirty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60-80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udisaja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/min</a:t>
                      </a:r>
                      <a:r>
                        <a:rPr lang="en-GB" sz="1050" dirty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visok stres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: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80-200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udisaja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/min</a:t>
                      </a:r>
                      <a:r>
                        <a:rPr lang="en-GB" sz="1050" dirty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težak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toplinski stres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: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preko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en-GB" sz="1050" dirty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200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udisaja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/min </a:t>
                      </a:r>
                      <a:r>
                        <a:rPr lang="en-GB" sz="1050" dirty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(</a:t>
                      </a:r>
                      <a:r>
                        <a:rPr lang="en-GB" sz="1050" dirty="0" err="1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Silanikove</a:t>
                      </a:r>
                      <a:r>
                        <a:rPr lang="en-GB" sz="1050" dirty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2000)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slinjenje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položaj životinja 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(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izolirane životinje ili skupina 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stisnuta ili raspršena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)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povećana tjelesna temperatura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smrtnost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ekstremna žeđ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velika potreba za pićem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extLst>
                  <a:ext uri="{0D108BD9-81ED-4DB2-BD59-A6C34878D82A}">
                    <a16:rowId xmlns="" xmlns:a16="http://schemas.microsoft.com/office/drawing/2014/main" val="752688844"/>
                  </a:ext>
                </a:extLst>
              </a:tr>
              <a:tr h="793882">
                <a:tc>
                  <a:txBody>
                    <a:bodyPr/>
                    <a:lstStyle/>
                    <a:p>
                      <a:pPr marL="0" marR="9017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stres zbog hladnoće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drhtanje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stoje stisnute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jedne uz druge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smanjena tjelesna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temperatura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extLst>
                  <a:ext uri="{0D108BD9-81ED-4DB2-BD59-A6C34878D82A}">
                    <a16:rowId xmlns="" xmlns:a16="http://schemas.microsoft.com/office/drawing/2014/main" val="3677821790"/>
                  </a:ext>
                </a:extLst>
              </a:tr>
              <a:tr h="793882"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iscrpljenost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opća bezvoljnost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apatija (ravnodušnost)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nema reakcije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nemogućnost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/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odbijanje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ustajanja</a:t>
                      </a:r>
                      <a:endParaRPr lang="en-GB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extLst>
                  <a:ext uri="{0D108BD9-81ED-4DB2-BD59-A6C34878D82A}">
                    <a16:rowId xmlns="" xmlns:a16="http://schemas.microsoft.com/office/drawing/2014/main" val="2566336616"/>
                  </a:ext>
                </a:extLst>
              </a:tr>
              <a:tr h="595412"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ozljede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Vidljivi znakovi ozljeda 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(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znakovi ugriza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rane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masnice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ogrebotine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oguljena područja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)</a:t>
                      </a:r>
                      <a:endParaRPr lang="en-GB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8034" marR="68034" marT="0" marB="0"/>
                </a:tc>
                <a:extLst>
                  <a:ext uri="{0D108BD9-81ED-4DB2-BD59-A6C34878D82A}">
                    <a16:rowId xmlns="" xmlns:a16="http://schemas.microsoft.com/office/drawing/2014/main" val="574306838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17147"/>
              </p:ext>
            </p:extLst>
          </p:nvPr>
        </p:nvGraphicFramePr>
        <p:xfrm>
          <a:off x="3179974" y="1405637"/>
          <a:ext cx="3616537" cy="8035114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131643">
                  <a:extLst>
                    <a:ext uri="{9D8B030D-6E8A-4147-A177-3AD203B41FA5}">
                      <a16:colId xmlns="" xmlns:a16="http://schemas.microsoft.com/office/drawing/2014/main" val="950966320"/>
                    </a:ext>
                  </a:extLst>
                </a:gridCol>
                <a:gridCol w="2484894">
                  <a:extLst>
                    <a:ext uri="{9D8B030D-6E8A-4147-A177-3AD203B41FA5}">
                      <a16:colId xmlns="" xmlns:a16="http://schemas.microsoft.com/office/drawing/2014/main" val="3696770813"/>
                    </a:ext>
                  </a:extLst>
                </a:gridCol>
              </a:tblGrid>
              <a:tr h="405409"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Štetni učinci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Indikatori: klinički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/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na temelju promatranja</a:t>
                      </a:r>
                      <a:endParaRPr lang="nl-BE" sz="1050" dirty="0" smtClean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0" marR="9017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Verdana" panose="020B0604030504040204" pitchFamily="34" charset="0"/>
                        <a:buNone/>
                      </a:pPr>
                      <a:endParaRPr lang="nl-BE" sz="1050" b="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extLst>
                  <a:ext uri="{0D108BD9-81ED-4DB2-BD59-A6C34878D82A}">
                    <a16:rowId xmlns="" xmlns:a16="http://schemas.microsoft.com/office/drawing/2014/main" val="3128582317"/>
                  </a:ext>
                </a:extLst>
              </a:tr>
              <a:tr h="2700905"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bolest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err="1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nekoordinacija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držanje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hramanje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škrgutanje zubima</a:t>
                      </a: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nemogućnost hoda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err="1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tresenje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glavom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iscjedak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iz očiju i nosa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teško disanje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zvukovi pri disanju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kašalj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bezvoljnost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apatija (ravnodušnost)</a:t>
                      </a:r>
                      <a:endParaRPr lang="nl-BE" sz="1050" dirty="0" smtClean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abnormalni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</a:t>
                      </a:r>
                      <a:r>
                        <a:rPr lang="hr-HR" sz="1050" baseline="0" dirty="0" err="1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feces</a:t>
                      </a:r>
                      <a:endParaRPr lang="nl-BE" sz="1050" b="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extLst>
                  <a:ext uri="{0D108BD9-81ED-4DB2-BD59-A6C34878D82A}">
                    <a16:rowId xmlns="" xmlns:a16="http://schemas.microsoft.com/office/drawing/2014/main" val="2452716853"/>
                  </a:ext>
                </a:extLst>
              </a:tr>
              <a:tr h="1030170"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bol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bol kod pritiska na 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“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ozlijeđeno</a:t>
                      </a:r>
                      <a:r>
                        <a:rPr lang="en-GB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” </a:t>
                      </a: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područje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ubrzano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kucanje srca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škrgutanje zubima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dahtanje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extLst>
                  <a:ext uri="{0D108BD9-81ED-4DB2-BD59-A6C34878D82A}">
                    <a16:rowId xmlns="" xmlns:a16="http://schemas.microsoft.com/office/drawing/2014/main" val="3101286086"/>
                  </a:ext>
                </a:extLst>
              </a:tr>
              <a:tr h="1030170">
                <a:tc>
                  <a:txBody>
                    <a:bodyPr/>
                    <a:lstStyle/>
                    <a:p>
                      <a:pPr marL="0" marR="9017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problemi sustava za kretanje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klizanje i</a:t>
                      </a:r>
                      <a:r>
                        <a:rPr lang="hr-HR" sz="1050" baseline="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padanje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ukočeni hod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sporo kretanje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kraći koraci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šepavost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extLst>
                  <a:ext uri="{0D108BD9-81ED-4DB2-BD59-A6C34878D82A}">
                    <a16:rowId xmlns="" xmlns:a16="http://schemas.microsoft.com/office/drawing/2014/main" val="1987073228"/>
                  </a:ext>
                </a:extLst>
              </a:tr>
              <a:tr h="2125125">
                <a:tc>
                  <a:txBody>
                    <a:bodyPr/>
                    <a:lstStyle/>
                    <a:p>
                      <a:pPr marL="228600" marR="9017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strah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ubrzanje otkucaja srca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ubrzano disanje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glava na oprezu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stoji tiho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bježanje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okretanje nazad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smrznut na mjestu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odbijanje kretanja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kretanja unazad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uriniranje i defekacija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škrgutanje zubima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extLst>
                  <a:ext uri="{0D108BD9-81ED-4DB2-BD59-A6C34878D82A}">
                    <a16:rowId xmlns="" xmlns:a16="http://schemas.microsoft.com/office/drawing/2014/main" val="866380535"/>
                  </a:ext>
                </a:extLst>
              </a:tr>
              <a:tr h="612486">
                <a:tc>
                  <a:txBody>
                    <a:bodyPr/>
                    <a:lstStyle/>
                    <a:p>
                      <a:pPr marL="0" marR="9017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tjeskoba zbog izolacije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tc>
                  <a:txBody>
                    <a:bodyPr/>
                    <a:lstStyle/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izolacija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glasanje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marL="342900" marR="9017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r-HR" sz="1050" dirty="0" smtClean="0">
                          <a:effectLst/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škrgutanje zubima</a:t>
                      </a:r>
                      <a:endParaRPr lang="nl-BE" sz="1050" dirty="0">
                        <a:effectLst/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 marL="66617" marR="66617" marT="0" marB="0"/>
                </a:tc>
                <a:extLst>
                  <a:ext uri="{0D108BD9-81ED-4DB2-BD59-A6C34878D82A}">
                    <a16:rowId xmlns="" xmlns:a16="http://schemas.microsoft.com/office/drawing/2014/main" val="3539739285"/>
                  </a:ext>
                </a:extLst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54346" y="2827603"/>
            <a:ext cx="68048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3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25617EC6-19DD-46FE-804E-3FFEF76CBE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01" b="89958" l="1700" r="90000">
                        <a14:foregroundMark x1="13200" y1="71711" x2="13200" y2="71711"/>
                        <a14:foregroundMark x1="15400" y1="70438" x2="15400" y2="70438"/>
                        <a14:foregroundMark x1="18400" y1="71146" x2="18400" y2="71146"/>
                        <a14:foregroundMark x1="20400" y1="71004" x2="20400" y2="71004"/>
                        <a14:foregroundMark x1="24400" y1="70438" x2="24400" y2="70438"/>
                        <a14:foregroundMark x1="26900" y1="70438" x2="26900" y2="70438"/>
                        <a14:foregroundMark x1="30600" y1="70156" x2="30600" y2="70156"/>
                        <a14:foregroundMark x1="33200" y1="70014" x2="33200" y2="70014"/>
                        <a14:foregroundMark x1="35900" y1="70721" x2="35900" y2="70721"/>
                        <a14:foregroundMark x1="38800" y1="71146" x2="38800" y2="71146"/>
                        <a14:foregroundMark x1="42000" y1="71146" x2="42000" y2="71146"/>
                        <a14:foregroundMark x1="44700" y1="70721" x2="44700" y2="70721"/>
                        <a14:foregroundMark x1="48700" y1="70156" x2="48700" y2="70156"/>
                        <a14:foregroundMark x1="51000" y1="70156" x2="51000" y2="70156"/>
                        <a14:foregroundMark x1="53400" y1="70014" x2="53400" y2="70014"/>
                        <a14:foregroundMark x1="58100" y1="70580" x2="58100" y2="70580"/>
                        <a14:foregroundMark x1="60300" y1="70580" x2="60300" y2="70580"/>
                        <a14:foregroundMark x1="63200" y1="70721" x2="63200" y2="70721"/>
                        <a14:foregroundMark x1="64500" y1="70721" x2="64500" y2="70721"/>
                        <a14:foregroundMark x1="67700" y1="71287" x2="67700" y2="71287"/>
                        <a14:foregroundMark x1="70600" y1="70721" x2="70600" y2="7072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87" y="-99741"/>
            <a:ext cx="1917532" cy="1355695"/>
          </a:xfrm>
          <a:prstGeom prst="rect">
            <a:avLst/>
          </a:prstGeom>
        </p:spPr>
      </p:pic>
      <p:sp>
        <p:nvSpPr>
          <p:cNvPr id="25" name="Oval 24">
            <a:extLst>
              <a:ext uri="{FF2B5EF4-FFF2-40B4-BE49-F238E27FC236}">
                <a16:creationId xmlns="" xmlns:a16="http://schemas.microsoft.com/office/drawing/2014/main" id="{7994D734-A6E9-47CD-ADAD-A6CD51B59667}"/>
              </a:ext>
            </a:extLst>
          </p:cNvPr>
          <p:cNvSpPr/>
          <p:nvPr/>
        </p:nvSpPr>
        <p:spPr>
          <a:xfrm>
            <a:off x="3052709" y="355161"/>
            <a:ext cx="700145" cy="34863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119B5352-89B0-46C2-87F9-8C5A0558399B}"/>
              </a:ext>
            </a:extLst>
          </p:cNvPr>
          <p:cNvSpPr txBox="1"/>
          <p:nvPr/>
        </p:nvSpPr>
        <p:spPr>
          <a:xfrm flipH="1">
            <a:off x="2996951" y="390982"/>
            <a:ext cx="755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00" b="1" dirty="0" smtClean="0">
                <a:solidFill>
                  <a:schemeClr val="bg1"/>
                </a:solidFill>
              </a:rPr>
              <a:t>Stranica 2</a:t>
            </a:r>
            <a:endParaRPr lang="nl-BE" sz="1000" b="1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627" y="1022504"/>
            <a:ext cx="6776869" cy="400268"/>
          </a:xfrm>
          <a:prstGeom prst="rect">
            <a:avLst/>
          </a:prstGeom>
          <a:solidFill>
            <a:srgbClr val="114152"/>
          </a:solidFill>
          <a:ln w="12700">
            <a:solidFill>
              <a:srgbClr val="61C6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8" name="Rectangle 57"/>
          <p:cNvSpPr/>
          <p:nvPr/>
        </p:nvSpPr>
        <p:spPr>
          <a:xfrm>
            <a:off x="2066625" y="775825"/>
            <a:ext cx="499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83B819"/>
                </a:solidFill>
                <a:latin typeface="Wingdings 2" panose="05020102010507070707" pitchFamily="18" charset="2"/>
                <a:ea typeface="Wingdings 2" panose="05020102010507070707" pitchFamily="18" charset="2"/>
                <a:cs typeface="Wingdings 2" panose="05020102010507070707" pitchFamily="18" charset="2"/>
              </a:rPr>
              <a:t>P</a:t>
            </a:r>
            <a:endParaRPr lang="nl-BE" sz="4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639763" y="1037436"/>
            <a:ext cx="5614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Inspekcija ovaca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67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781</Words>
  <Application>Microsoft Office PowerPoint</Application>
  <PresentationFormat>A4 (210x297 mm)</PresentationFormat>
  <Paragraphs>118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3" baseType="lpstr">
      <vt:lpstr>Office Theme</vt:lpstr>
      <vt:lpstr>PowerPointova prezentacija</vt:lpstr>
      <vt:lpstr>PowerPointova prezentacija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Puck den Otter</dc:creator>
  <cp:lastModifiedBy>Branka Šošić</cp:lastModifiedBy>
  <cp:revision>380</cp:revision>
  <cp:lastPrinted>2017-05-11T12:27:15Z</cp:lastPrinted>
  <dcterms:created xsi:type="dcterms:W3CDTF">2016-09-12T08:48:31Z</dcterms:created>
  <dcterms:modified xsi:type="dcterms:W3CDTF">2018-08-03T08:56:58Z</dcterms:modified>
</cp:coreProperties>
</file>